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  <p:sldId id="278" r:id="rId60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Knewave" charset="1" panose="02000806000000020004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Black Ops One" charset="1" panose="02000000000000000000"/>
      <p:regular r:id="rId12"/>
    </p:embeddedFont>
    <p:embeddedFont>
      <p:font typeface="HK Grotesk Light" charset="1" panose="00000400000000000000"/>
      <p:regular r:id="rId13"/>
    </p:embeddedFont>
    <p:embeddedFont>
      <p:font typeface="HK Grotesk Light Bold" charset="1" panose="00000500000000000000"/>
      <p:regular r:id="rId14"/>
    </p:embeddedFont>
    <p:embeddedFont>
      <p:font typeface="HK Grotesk Light Italics" charset="1" panose="00000400000000000000"/>
      <p:regular r:id="rId15"/>
    </p:embeddedFont>
    <p:embeddedFont>
      <p:font typeface="HK Grotesk Light Bold Italics" charset="1" panose="00000500000000000000"/>
      <p:regular r:id="rId16"/>
    </p:embeddedFont>
    <p:embeddedFont>
      <p:font typeface="Calistoga" charset="1" panose="000005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DM Sans Italics" charset="1" panose="00000000000000000000"/>
      <p:regular r:id="rId20"/>
    </p:embeddedFont>
    <p:embeddedFont>
      <p:font typeface="DM Sans Bold Italics" charset="1" panose="00000000000000000000"/>
      <p:regular r:id="rId21"/>
    </p:embeddedFont>
    <p:embeddedFont>
      <p:font typeface="Mansalva" charset="1" panose="00000000000000000000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Open Sans Italics" charset="1" panose="020B0606030504020204"/>
      <p:regular r:id="rId25"/>
    </p:embeddedFont>
    <p:embeddedFont>
      <p:font typeface="Open Sans Bold Italics" charset="1" panose="020B0806030504020204"/>
      <p:regular r:id="rId26"/>
    </p:embeddedFont>
    <p:embeddedFont>
      <p:font typeface="Jua" charset="1" panose="00000000000000000000"/>
      <p:regular r:id="rId27"/>
    </p:embeddedFont>
    <p:embeddedFont>
      <p:font typeface="JS Tina" charset="1" panose="02000000000000000000"/>
      <p:regular r:id="rId28"/>
    </p:embeddedFont>
    <p:embeddedFont>
      <p:font typeface="Pacifico" charset="1" panose="00000500000000000000"/>
      <p:regular r:id="rId29"/>
    </p:embeddedFont>
    <p:embeddedFont>
      <p:font typeface="Barabara" charset="1" panose="00000000000000000000"/>
      <p:regular r:id="rId30"/>
    </p:embeddedFont>
    <p:embeddedFont>
      <p:font typeface="Para" charset="1" panose="00000000000000000000"/>
      <p:regular r:id="rId31"/>
    </p:embeddedFont>
    <p:embeddedFont>
      <p:font typeface="Blueberry" charset="1" panose="02000500000000000000"/>
      <p:regular r:id="rId32"/>
    </p:embeddedFont>
    <p:embeddedFont>
      <p:font typeface="Shiba" charset="1" panose="00000000000000000000"/>
      <p:regular r:id="rId33"/>
    </p:embeddedFont>
    <p:embeddedFont>
      <p:font typeface="Canva Sans" charset="1" panose="020B0503030501040103"/>
      <p:regular r:id="rId34"/>
    </p:embeddedFont>
    <p:embeddedFont>
      <p:font typeface="Canva Sans Bold" charset="1" panose="020B0803030501040103"/>
      <p:regular r:id="rId35"/>
    </p:embeddedFont>
    <p:embeddedFont>
      <p:font typeface="Canva Sans Italics" charset="1" panose="020B0503030501040103"/>
      <p:regular r:id="rId36"/>
    </p:embeddedFont>
    <p:embeddedFont>
      <p:font typeface="Canva Sans Bold Italics" charset="1" panose="020B08030305010401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58" Target="slides/slide21.xml" Type="http://schemas.openxmlformats.org/officeDocument/2006/relationships/slide"/><Relationship Id="rId59" Target="slides/slide22.xml" Type="http://schemas.openxmlformats.org/officeDocument/2006/relationships/slide"/><Relationship Id="rId6" Target="fonts/font6.fntdata" Type="http://schemas.openxmlformats.org/officeDocument/2006/relationships/font"/><Relationship Id="rId60" Target="slides/slide2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2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gif" Type="http://schemas.openxmlformats.org/officeDocument/2006/relationships/image"/><Relationship Id="rId13" Target="../media/image21.gif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gif" Type="http://schemas.openxmlformats.org/officeDocument/2006/relationships/image"/><Relationship Id="rId5" Target="../media/image27.gif" Type="http://schemas.openxmlformats.org/officeDocument/2006/relationships/image"/><Relationship Id="rId6" Target="../media/image28.gif" Type="http://schemas.openxmlformats.org/officeDocument/2006/relationships/image"/><Relationship Id="rId7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210" t="0" r="8889" b="0"/>
          <a:stretch>
            <a:fillRect/>
          </a:stretch>
        </p:blipFill>
        <p:spPr>
          <a:xfrm flipH="false" flipV="false" rot="0">
            <a:off x="9144000" y="2925618"/>
            <a:ext cx="7811747" cy="43683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25065" y="2689277"/>
            <a:ext cx="8334235" cy="602148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8710761"/>
            <a:ext cx="8115300" cy="547539"/>
            <a:chOff x="0" y="0"/>
            <a:chExt cx="10820400" cy="73005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10820400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192">
                  <a:solidFill>
                    <a:srgbClr val="000000"/>
                  </a:solidFill>
                  <a:latin typeface="HK Grotesk Light"/>
                </a:rPr>
                <a:t>Project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7840"/>
              <a:ext cx="10820400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192">
                  <a:solidFill>
                    <a:srgbClr val="505050"/>
                  </a:solidFill>
                  <a:latin typeface="HK Grotesk Light"/>
                </a:rPr>
                <a:t>Fotune Maker(https://github.com/vaibhav0726/Fortune-Maker)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452476"/>
            <a:ext cx="7412410" cy="3382048"/>
            <a:chOff x="0" y="0"/>
            <a:chExt cx="9883213" cy="450939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381639"/>
              <a:ext cx="9883213" cy="1127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Mansalva"/>
                </a:rPr>
                <a:t>A full-stack project /......</a:t>
              </a:r>
            </a:p>
            <a:p>
              <a:pPr>
                <a:lnSpc>
                  <a:spcPts val="345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9075"/>
              <a:ext cx="9883213" cy="3175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912"/>
                </a:lnSpc>
              </a:pPr>
              <a:r>
                <a:rPr lang="en-US" sz="9381">
                  <a:solidFill>
                    <a:srgbClr val="505050"/>
                  </a:solidFill>
                  <a:latin typeface="Knewave"/>
                </a:rPr>
                <a:t>FORTUNE MAKER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055" t="0" r="6445" b="0"/>
          <a:stretch>
            <a:fillRect/>
          </a:stretch>
        </p:blipFill>
        <p:spPr>
          <a:xfrm flipH="false" flipV="false" rot="0">
            <a:off x="4212057" y="2713798"/>
            <a:ext cx="9594082" cy="41122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12057" y="2012191"/>
            <a:ext cx="10029216" cy="724610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5400000">
            <a:off x="8089743" y="2160038"/>
            <a:ext cx="196247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2979702">
            <a:off x="1209673" y="5816098"/>
            <a:ext cx="3873119" cy="201986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997110" y="3907635"/>
            <a:ext cx="5883375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823556" y="2656648"/>
            <a:ext cx="307467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582595" y="525450"/>
            <a:ext cx="2910156" cy="7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8"/>
              </a:lnSpc>
            </a:pPr>
            <a:r>
              <a:rPr lang="en-US" sz="4248">
                <a:solidFill>
                  <a:srgbClr val="000000"/>
                </a:solidFill>
                <a:latin typeface="Canva Sans"/>
              </a:rPr>
              <a:t>Title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2599" y="7890224"/>
            <a:ext cx="72589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Project Contributers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06" t="0" r="7125" b="0"/>
          <a:stretch>
            <a:fillRect/>
          </a:stretch>
        </p:blipFill>
        <p:spPr>
          <a:xfrm flipH="false" flipV="false" rot="0">
            <a:off x="4127858" y="2293582"/>
            <a:ext cx="10105328" cy="54982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69965" y="1961473"/>
            <a:ext cx="10748069" cy="776548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5328196">
            <a:off x="8282153" y="2299280"/>
            <a:ext cx="17215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257228" y="3112242"/>
            <a:ext cx="3246293" cy="54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6"/>
              </a:lnSpc>
            </a:pPr>
            <a:r>
              <a:rPr lang="en-US" sz="3169">
                <a:solidFill>
                  <a:srgbClr val="000000"/>
                </a:solidFill>
                <a:latin typeface="Canva Sans"/>
              </a:rPr>
              <a:t>Resources Cards</a:t>
            </a:r>
          </a:p>
        </p:txBody>
      </p:sp>
      <p:sp>
        <p:nvSpPr>
          <p:cNvPr name="AutoShape 6" id="6"/>
          <p:cNvSpPr/>
          <p:nvPr/>
        </p:nvSpPr>
        <p:spPr>
          <a:xfrm rot="5378693">
            <a:off x="797261" y="4733812"/>
            <a:ext cx="218274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rot="0">
            <a:off x="1856373" y="5825163"/>
            <a:ext cx="278235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rot="5314272">
            <a:off x="3999686" y="2790937"/>
            <a:ext cx="270533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8360618" y="537527"/>
            <a:ext cx="15667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Title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69965" y="1009650"/>
            <a:ext cx="2910156" cy="39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349">
                <a:solidFill>
                  <a:srgbClr val="000000"/>
                </a:solidFill>
                <a:latin typeface="Canva Sans"/>
              </a:rPr>
              <a:t>Subject Name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92620" y="1520446"/>
            <a:ext cx="14584869" cy="7246109"/>
            <a:chOff x="0" y="0"/>
            <a:chExt cx="19446493" cy="966147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20" t="0" r="2720" b="0"/>
            <a:stretch>
              <a:fillRect/>
            </a:stretch>
          </p:blipFill>
          <p:spPr>
            <a:xfrm flipH="false" flipV="false" rot="0">
              <a:off x="439495" y="277005"/>
              <a:ext cx="12992931" cy="7026391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23" r="0" b="223"/>
            <a:stretch>
              <a:fillRect/>
            </a:stretch>
          </p:blipFill>
          <p:spPr>
            <a:xfrm flipH="false" flipV="false" rot="0">
              <a:off x="0" y="0"/>
              <a:ext cx="13432426" cy="9661478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5422457" y="1640966"/>
              <a:ext cx="402403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4827" y="2740707"/>
            <a:ext cx="7865632" cy="2593103"/>
            <a:chOff x="0" y="0"/>
            <a:chExt cx="10487510" cy="345747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65899"/>
              <a:ext cx="10487510" cy="3191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 spc="-600">
                  <a:solidFill>
                    <a:srgbClr val="008037"/>
                  </a:solidFill>
                  <a:latin typeface="DM Sans Bold"/>
                </a:rPr>
                <a:t>User </a:t>
              </a:r>
            </a:p>
            <a:p>
              <a:pPr>
                <a:lnSpc>
                  <a:spcPts val="3705"/>
                </a:lnSpc>
              </a:pPr>
              <a:r>
                <a:rPr lang="en-US" sz="6501" spc="-325">
                  <a:solidFill>
                    <a:srgbClr val="070135"/>
                  </a:solidFill>
                  <a:latin typeface="DM Sans Bold"/>
                </a:rPr>
                <a:t>                 Registration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4814" y="-38100"/>
              <a:ext cx="10362696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527640" y="1664189"/>
            <a:ext cx="10054388" cy="5655522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5846" r="-5846" t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223" r="0" b="223"/>
          <a:stretch>
            <a:fillRect/>
          </a:stretch>
        </p:blipFill>
        <p:spPr>
          <a:xfrm flipH="false" flipV="false" rot="0">
            <a:off x="7302145" y="1520446"/>
            <a:ext cx="10074320" cy="724610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399175" y="2868134"/>
            <a:ext cx="4902971" cy="2593103"/>
            <a:chOff x="0" y="0"/>
            <a:chExt cx="6537294" cy="34574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65899"/>
              <a:ext cx="6537294" cy="3191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 spc="-600">
                  <a:solidFill>
                    <a:srgbClr val="008037"/>
                  </a:solidFill>
                  <a:latin typeface="DM Sans Bold"/>
                </a:rPr>
                <a:t>User </a:t>
              </a:r>
            </a:p>
            <a:p>
              <a:pPr>
                <a:lnSpc>
                  <a:spcPts val="3705"/>
                </a:lnSpc>
              </a:pPr>
              <a:r>
                <a:rPr lang="en-US" sz="6501" spc="-325">
                  <a:solidFill>
                    <a:srgbClr val="070135"/>
                  </a:solidFill>
                  <a:latin typeface="DM Sans Bold"/>
                </a:rPr>
                <a:t>                 Login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7801" y="-38100"/>
              <a:ext cx="6459493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527640" y="1664189"/>
            <a:ext cx="10054388" cy="5655522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8435" r="-8435" t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223" r="0" b="223"/>
          <a:stretch>
            <a:fillRect/>
          </a:stretch>
        </p:blipFill>
        <p:spPr>
          <a:xfrm flipH="false" flipV="false" rot="0">
            <a:off x="7302145" y="1520446"/>
            <a:ext cx="10074320" cy="724610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1869" y="4519930"/>
            <a:ext cx="709027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Here user can request a mail to reset password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26331" y="1664189"/>
            <a:ext cx="7460184" cy="2477211"/>
            <a:chOff x="0" y="0"/>
            <a:chExt cx="9946912" cy="33029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49599"/>
              <a:ext cx="9946912" cy="3053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610"/>
                </a:lnSpc>
              </a:pPr>
              <a:r>
                <a:rPr lang="en-US" sz="11463" spc="-573">
                  <a:solidFill>
                    <a:srgbClr val="008037"/>
                  </a:solidFill>
                  <a:latin typeface="DM Sans Bold"/>
                </a:rPr>
                <a:t>Forget  </a:t>
              </a:r>
            </a:p>
            <a:p>
              <a:pPr>
                <a:lnSpc>
                  <a:spcPts val="3540"/>
                </a:lnSpc>
              </a:pPr>
              <a:r>
                <a:rPr lang="en-US" sz="6210" spc="-310">
                  <a:solidFill>
                    <a:srgbClr val="070135"/>
                  </a:solidFill>
                  <a:latin typeface="DM Sans Bold"/>
                </a:rPr>
                <a:t>                   Password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8380" y="-28575"/>
              <a:ext cx="9828532" cy="328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3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290" b="0"/>
          <a:stretch>
            <a:fillRect/>
          </a:stretch>
        </p:blipFill>
        <p:spPr>
          <a:xfrm flipH="false" flipV="false" rot="0">
            <a:off x="7493741" y="1815091"/>
            <a:ext cx="9765559" cy="50531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23" r="0" b="223"/>
          <a:stretch>
            <a:fillRect/>
          </a:stretch>
        </p:blipFill>
        <p:spPr>
          <a:xfrm flipH="false" flipV="false" rot="0">
            <a:off x="7302145" y="1520446"/>
            <a:ext cx="10074320" cy="724610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0" y="2751074"/>
            <a:ext cx="7302145" cy="3526553"/>
            <a:chOff x="0" y="0"/>
            <a:chExt cx="9736194" cy="470207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5899"/>
              <a:ext cx="9736194" cy="4436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 spc="-600">
                  <a:solidFill>
                    <a:srgbClr val="008037"/>
                  </a:solidFill>
                  <a:latin typeface="DM Sans Bold"/>
                </a:rPr>
                <a:t> Jobs</a:t>
              </a:r>
            </a:p>
            <a:p>
              <a:pPr>
                <a:lnSpc>
                  <a:spcPts val="3705"/>
                </a:lnSpc>
              </a:pPr>
              <a:r>
                <a:rPr lang="en-US" sz="6501" spc="-325">
                  <a:solidFill>
                    <a:srgbClr val="070135"/>
                  </a:solidFill>
                  <a:latin typeface="DM Sans Bold"/>
                </a:rPr>
                <a:t>                 Registration</a:t>
              </a:r>
            </a:p>
            <a:p>
              <a:pPr>
                <a:lnSpc>
                  <a:spcPts val="3705"/>
                </a:lnSpc>
              </a:pPr>
            </a:p>
            <a:p>
              <a:pPr>
                <a:lnSpc>
                  <a:spcPts val="3705"/>
                </a:lnSpc>
              </a:pPr>
              <a:r>
                <a:rPr lang="en-US" sz="6501" spc="-325">
                  <a:solidFill>
                    <a:srgbClr val="000000"/>
                  </a:solidFill>
                  <a:latin typeface="DM Sans"/>
                </a:rPr>
                <a:t>Maintain by Admin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15872" y="-38100"/>
              <a:ext cx="9620322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9811" y="7586089"/>
            <a:ext cx="662849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Add Jobs  in list and Open Jobs in the page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817" t="0" r="4809" b="0"/>
          <a:stretch>
            <a:fillRect/>
          </a:stretch>
        </p:blipFill>
        <p:spPr>
          <a:xfrm flipH="false" flipV="false" rot="0">
            <a:off x="1221105" y="2198958"/>
            <a:ext cx="10344814" cy="544201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7850" y="1903542"/>
            <a:ext cx="10748069" cy="77654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075395" y="3615848"/>
            <a:ext cx="5907312" cy="2634279"/>
            <a:chOff x="0" y="0"/>
            <a:chExt cx="7876416" cy="351237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4704"/>
              <a:ext cx="7876416" cy="3247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095"/>
                </a:lnSpc>
              </a:pPr>
              <a:r>
                <a:rPr lang="en-US" sz="11905" spc="-595">
                  <a:solidFill>
                    <a:srgbClr val="008037"/>
                  </a:solidFill>
                  <a:latin typeface="DM Sans Bold"/>
                </a:rPr>
                <a:t>JOB</a:t>
              </a:r>
            </a:p>
            <a:p>
              <a:pPr>
                <a:lnSpc>
                  <a:spcPts val="4015"/>
                </a:lnSpc>
              </a:pPr>
              <a:r>
                <a:rPr lang="en-US" sz="7045" spc="-352">
                  <a:solidFill>
                    <a:srgbClr val="008037"/>
                  </a:solidFill>
                  <a:latin typeface="DM Sans Bold"/>
                </a:rPr>
                <a:t>                     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3738" y="-38100"/>
              <a:ext cx="7782677" cy="349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2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177105" y="5128716"/>
            <a:ext cx="2774334" cy="127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4"/>
              </a:lnSpc>
            </a:pPr>
            <a:r>
              <a:rPr lang="en-US" sz="7417">
                <a:solidFill>
                  <a:srgbClr val="000000"/>
                </a:solidFill>
                <a:latin typeface="Canva Sans"/>
              </a:rPr>
              <a:t>Portal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07" t="441" r="3843" b="1357"/>
          <a:stretch>
            <a:fillRect/>
          </a:stretch>
        </p:blipFill>
        <p:spPr>
          <a:xfrm flipH="false" flipV="false" rot="0">
            <a:off x="4212057" y="2288584"/>
            <a:ext cx="10033556" cy="50648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23" r="0" b="223"/>
          <a:stretch>
            <a:fillRect/>
          </a:stretch>
        </p:blipFill>
        <p:spPr>
          <a:xfrm flipH="false" flipV="false" rot="0">
            <a:off x="4171293" y="2044801"/>
            <a:ext cx="10074320" cy="724610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3567728" y="3101452"/>
            <a:ext cx="1264279" cy="0"/>
          </a:xfrm>
          <a:prstGeom prst="line">
            <a:avLst/>
          </a:prstGeom>
          <a:ln cap="rnd" w="19050">
            <a:solidFill>
              <a:srgbClr val="96AEA5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-10788516">
            <a:off x="13242419" y="4478524"/>
            <a:ext cx="1401243" cy="0"/>
          </a:xfrm>
          <a:prstGeom prst="line">
            <a:avLst/>
          </a:prstGeom>
          <a:ln cap="rnd" w="19050">
            <a:solidFill>
              <a:srgbClr val="96AEA5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360153" y="2913810"/>
            <a:ext cx="320757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"/>
              </a:rPr>
              <a:t>Current Opened Jobs List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43690" y="4083754"/>
            <a:ext cx="3018027" cy="7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"/>
              </a:rPr>
              <a:t>All jobs Uploaded by companies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48735" y="4777740"/>
            <a:ext cx="301802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567728" y="3101452"/>
            <a:ext cx="1264279" cy="0"/>
          </a:xfrm>
          <a:prstGeom prst="line">
            <a:avLst/>
          </a:prstGeom>
          <a:ln cap="rnd" w="19050">
            <a:solidFill>
              <a:srgbClr val="96AEA5"/>
            </a:solidFill>
            <a:prstDash val="solid"/>
            <a:headEnd type="none" len="sm" w="sm"/>
            <a:tailEnd type="oval" len="lg" w="lg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223" r="1402" b="223"/>
          <a:stretch>
            <a:fillRect/>
          </a:stretch>
        </p:blipFill>
        <p:spPr>
          <a:xfrm flipH="false" flipV="false" rot="0">
            <a:off x="4327121" y="2243523"/>
            <a:ext cx="9615919" cy="70147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732" t="0" r="7833" b="0"/>
          <a:stretch>
            <a:fillRect/>
          </a:stretch>
        </p:blipFill>
        <p:spPr>
          <a:xfrm flipH="false" flipV="false" rot="0">
            <a:off x="4675611" y="2470659"/>
            <a:ext cx="9046192" cy="46945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415730" y="2836856"/>
            <a:ext cx="3983459" cy="44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51"/>
              </a:lnSpc>
            </a:pPr>
            <a:r>
              <a:rPr lang="en-US" sz="2608" spc="-52">
                <a:solidFill>
                  <a:srgbClr val="000000"/>
                </a:solidFill>
                <a:latin typeface="DM Sans Bold"/>
              </a:rPr>
              <a:t>Top MNC's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48735" y="4777740"/>
            <a:ext cx="301802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14250" y="2182228"/>
            <a:ext cx="10356419" cy="526451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7850" y="1894017"/>
            <a:ext cx="10748069" cy="77654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926248" y="3945735"/>
            <a:ext cx="5954238" cy="2655205"/>
            <a:chOff x="0" y="0"/>
            <a:chExt cx="7938984" cy="354027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5899"/>
              <a:ext cx="7938984" cy="327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 spc="-600">
                  <a:solidFill>
                    <a:srgbClr val="008037"/>
                  </a:solidFill>
                  <a:latin typeface="DM Sans Bold"/>
                </a:rPr>
                <a:t>Admin </a:t>
              </a:r>
            </a:p>
            <a:p>
              <a:pPr>
                <a:lnSpc>
                  <a:spcPts val="4047"/>
                </a:lnSpc>
              </a:pPr>
              <a:r>
                <a:rPr lang="en-US" sz="7101" spc="-355">
                  <a:solidFill>
                    <a:srgbClr val="008037"/>
                  </a:solidFill>
                  <a:latin typeface="DM Sans Bold"/>
                </a:rPr>
                <a:t>                    </a:t>
              </a:r>
              <a:r>
                <a:rPr lang="en-US" sz="7101" spc="-355">
                  <a:solidFill>
                    <a:srgbClr val="070135"/>
                  </a:solidFill>
                  <a:latin typeface="DM Sans Bold"/>
                </a:rPr>
                <a:t>Login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4483" y="-38100"/>
              <a:ext cx="7844501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90972" y="489206"/>
            <a:ext cx="4101854" cy="39787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63282" y="496887"/>
            <a:ext cx="9361436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400">
                <a:solidFill>
                  <a:srgbClr val="070135"/>
                </a:solidFill>
                <a:latin typeface="Black Ops One"/>
              </a:rPr>
              <a:t>GLA  UNIVERSITY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3786" y="4459164"/>
            <a:ext cx="290414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-58">
                <a:solidFill>
                  <a:srgbClr val="000000"/>
                </a:solidFill>
                <a:latin typeface="DM Sans Bold"/>
              </a:rPr>
              <a:t>Submitted to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02202" y="1541463"/>
            <a:ext cx="56459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ochi Hand"/>
              </a:rPr>
              <a:t>WEB DEVELOPMENT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59765" y="5829762"/>
            <a:ext cx="2904146" cy="60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9"/>
              </a:lnSpc>
            </a:pPr>
            <a:r>
              <a:rPr lang="en-US" sz="3199">
                <a:solidFill>
                  <a:srgbClr val="737373"/>
                </a:solidFill>
                <a:latin typeface="JS Tina"/>
              </a:rPr>
              <a:t>Technical Trainer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5859" y="5373197"/>
            <a:ext cx="29041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hiba"/>
              </a:rPr>
              <a:t>AMIR KHAN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21028" y="4417840"/>
            <a:ext cx="290414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-58">
                <a:solidFill>
                  <a:srgbClr val="000000"/>
                </a:solidFill>
                <a:latin typeface="DM Sans Bold"/>
              </a:rPr>
              <a:t>Submitted by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42926" y="5295093"/>
            <a:ext cx="3673597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Jua"/>
              </a:rPr>
              <a:t>Vaibhav Varshney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42926" y="6724160"/>
            <a:ext cx="3259566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Jua"/>
              </a:rPr>
              <a:t>Santosh Morya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00076" y="8092267"/>
            <a:ext cx="3259566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Jua"/>
              </a:rPr>
              <a:t>Mradul Varshney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42926" y="5839287"/>
            <a:ext cx="3259566" cy="54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639"/>
              </a:lnSpc>
              <a:spcBef>
                <a:spcPct val="0"/>
              </a:spcBef>
            </a:pPr>
            <a:r>
              <a:rPr lang="en-US" sz="2899" u="none">
                <a:solidFill>
                  <a:srgbClr val="737373"/>
                </a:solidFill>
                <a:latin typeface="DM Sans"/>
              </a:rPr>
              <a:t>201500766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42926" y="8710294"/>
            <a:ext cx="3259566" cy="54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201500414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42926" y="7373446"/>
            <a:ext cx="3259566" cy="54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2899">
                <a:solidFill>
                  <a:srgbClr val="737373"/>
                </a:solidFill>
                <a:latin typeface="DM Sans"/>
              </a:rPr>
              <a:t>201500620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08201" y="5801823"/>
            <a:ext cx="3741490" cy="59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Jua"/>
              </a:rPr>
              <a:t>Himanshu Kushwaha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49163" y="6393959"/>
            <a:ext cx="3259566" cy="47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737373"/>
                </a:solidFill>
                <a:latin typeface="DM Sans"/>
              </a:rPr>
              <a:t>201500215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49163" y="7237557"/>
            <a:ext cx="325956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ua"/>
              </a:rPr>
              <a:t>Garima Gautam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49163" y="7837632"/>
            <a:ext cx="3259566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299">
                <a:solidFill>
                  <a:srgbClr val="737373"/>
                </a:solidFill>
                <a:latin typeface="DM Sans"/>
              </a:rPr>
              <a:t>201500242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767" r="0" b="3277"/>
          <a:stretch>
            <a:fillRect/>
          </a:stretch>
        </p:blipFill>
        <p:spPr>
          <a:xfrm flipH="false" flipV="false" rot="0">
            <a:off x="429372" y="1772028"/>
            <a:ext cx="11496876" cy="78874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901" t="0" r="3817" b="0"/>
          <a:stretch>
            <a:fillRect/>
          </a:stretch>
        </p:blipFill>
        <p:spPr>
          <a:xfrm flipH="false" flipV="false" rot="0">
            <a:off x="625257" y="1901227"/>
            <a:ext cx="11111886" cy="583504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926248" y="4818749"/>
            <a:ext cx="6242466" cy="2030072"/>
            <a:chOff x="0" y="0"/>
            <a:chExt cx="8323288" cy="270676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1891"/>
              <a:ext cx="8323288" cy="2504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14"/>
                </a:lnSpc>
              </a:pPr>
              <a:r>
                <a:rPr lang="en-US" sz="9195" spc="-459">
                  <a:solidFill>
                    <a:srgbClr val="008037"/>
                  </a:solidFill>
                  <a:latin typeface="DM Sans Bold"/>
                </a:rPr>
                <a:t>Admin </a:t>
              </a:r>
            </a:p>
            <a:p>
              <a:pPr>
                <a:lnSpc>
                  <a:spcPts val="3101"/>
                </a:lnSpc>
              </a:pPr>
              <a:r>
                <a:rPr lang="en-US" sz="5441" spc="-272">
                  <a:solidFill>
                    <a:srgbClr val="008037"/>
                  </a:solidFill>
                  <a:latin typeface="DM Sans Bold"/>
                </a:rPr>
                <a:t>                    </a:t>
              </a:r>
              <a:r>
                <a:rPr lang="en-US" sz="5441" spc="-272">
                  <a:solidFill>
                    <a:srgbClr val="000000"/>
                  </a:solidFill>
                  <a:latin typeface="DM Sans Bold"/>
                </a:rPr>
                <a:t>Dashboard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9057" y="-28575"/>
              <a:ext cx="8224231" cy="269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16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10545190">
            <a:off x="11659723" y="3781769"/>
            <a:ext cx="889009" cy="0"/>
          </a:xfrm>
          <a:prstGeom prst="line">
            <a:avLst/>
          </a:prstGeom>
          <a:ln cap="rnd" w="19050">
            <a:solidFill>
              <a:srgbClr val="96AEA5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12547511" y="3523394"/>
            <a:ext cx="3814498" cy="42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6"/>
              </a:lnSpc>
            </a:pPr>
            <a:r>
              <a:rPr lang="en-US" sz="2497" spc="-49">
                <a:solidFill>
                  <a:srgbClr val="000000"/>
                </a:solidFill>
                <a:latin typeface="DM Sans Bold"/>
              </a:rPr>
              <a:t>Deny Button</a:t>
            </a:r>
          </a:p>
        </p:txBody>
      </p:sp>
      <p:sp>
        <p:nvSpPr>
          <p:cNvPr name="AutoShape 9" id="9"/>
          <p:cNvSpPr/>
          <p:nvPr/>
        </p:nvSpPr>
        <p:spPr>
          <a:xfrm rot="-5323461">
            <a:off x="8921453" y="2558755"/>
            <a:ext cx="2319084" cy="0"/>
          </a:xfrm>
          <a:prstGeom prst="line">
            <a:avLst/>
          </a:prstGeom>
          <a:ln cap="rnd" w="19050">
            <a:solidFill>
              <a:srgbClr val="96AEA5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7747024" y="1081154"/>
            <a:ext cx="320757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Accept Button</a:t>
            </a:r>
          </a:p>
        </p:txBody>
      </p:sp>
      <p:sp>
        <p:nvSpPr>
          <p:cNvPr name="AutoShape 11" id="11"/>
          <p:cNvSpPr/>
          <p:nvPr/>
        </p:nvSpPr>
        <p:spPr>
          <a:xfrm rot="2208924">
            <a:off x="2395910" y="1591266"/>
            <a:ext cx="1378494" cy="0"/>
          </a:xfrm>
          <a:prstGeom prst="line">
            <a:avLst/>
          </a:prstGeom>
          <a:ln cap="rnd" w="19050">
            <a:solidFill>
              <a:srgbClr val="96AEA5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429372" y="763020"/>
            <a:ext cx="320757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Post jobs to Job Portal</a:t>
            </a:r>
          </a:p>
        </p:txBody>
      </p:sp>
      <p:sp>
        <p:nvSpPr>
          <p:cNvPr name="AutoShape 13" id="13"/>
          <p:cNvSpPr/>
          <p:nvPr/>
        </p:nvSpPr>
        <p:spPr>
          <a:xfrm rot="-2540983">
            <a:off x="4467144" y="1667739"/>
            <a:ext cx="1139188" cy="0"/>
          </a:xfrm>
          <a:prstGeom prst="line">
            <a:avLst/>
          </a:prstGeom>
          <a:ln cap="rnd" w="19050">
            <a:solidFill>
              <a:srgbClr val="96AEA5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4792726" y="822008"/>
            <a:ext cx="320757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Logout Button</a:t>
            </a:r>
          </a:p>
        </p:txBody>
      </p:sp>
      <p:sp>
        <p:nvSpPr>
          <p:cNvPr name="AutoShape 15" id="15"/>
          <p:cNvSpPr/>
          <p:nvPr/>
        </p:nvSpPr>
        <p:spPr>
          <a:xfrm rot="-8289135">
            <a:off x="7208119" y="6534130"/>
            <a:ext cx="6119927" cy="0"/>
          </a:xfrm>
          <a:prstGeom prst="line">
            <a:avLst/>
          </a:prstGeom>
          <a:ln cap="flat" w="38100">
            <a:solidFill>
              <a:srgbClr val="96AEA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0500440" y="8561211"/>
            <a:ext cx="320757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Blog Post  Requests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248" t="0" r="4248" b="0"/>
          <a:stretch>
            <a:fillRect/>
          </a:stretch>
        </p:blipFill>
        <p:spPr>
          <a:xfrm flipH="false" flipV="false" rot="0">
            <a:off x="1028700" y="2207576"/>
            <a:ext cx="10508644" cy="55568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89275" y="1894017"/>
            <a:ext cx="10748069" cy="77654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926248" y="3668929"/>
            <a:ext cx="5333052" cy="1814076"/>
            <a:chOff x="0" y="0"/>
            <a:chExt cx="7110736" cy="241876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9775"/>
              <a:ext cx="7110736" cy="2238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8"/>
                </a:lnSpc>
              </a:pPr>
              <a:r>
                <a:rPr lang="en-US" sz="8198" spc="-409">
                  <a:solidFill>
                    <a:srgbClr val="008037"/>
                  </a:solidFill>
                  <a:latin typeface="DM Sans"/>
                </a:rPr>
                <a:t>Blog Post</a:t>
              </a:r>
            </a:p>
            <a:p>
              <a:pPr>
                <a:lnSpc>
                  <a:spcPts val="2765"/>
                </a:lnSpc>
              </a:pPr>
              <a:r>
                <a:rPr lang="en-US" sz="4851" spc="-242">
                  <a:solidFill>
                    <a:srgbClr val="008037"/>
                  </a:solidFill>
                  <a:latin typeface="DM Sans Bold"/>
                </a:rPr>
                <a:t>                    </a:t>
              </a:r>
              <a:r>
                <a:rPr lang="en-US" sz="4851" spc="-242">
                  <a:solidFill>
                    <a:srgbClr val="070135"/>
                  </a:solidFill>
                  <a:latin typeface="DM Sans Bold"/>
                </a:rPr>
                <a:t>Request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4626" y="-28575"/>
              <a:ext cx="7026110" cy="243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30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928" t="0" r="3928" b="0"/>
          <a:stretch>
            <a:fillRect/>
          </a:stretch>
        </p:blipFill>
        <p:spPr>
          <a:xfrm flipH="false" flipV="false" rot="0">
            <a:off x="1028700" y="2135290"/>
            <a:ext cx="10537219" cy="55808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7850" y="1894017"/>
            <a:ext cx="10748069" cy="77654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926248" y="3945735"/>
            <a:ext cx="5333052" cy="2655205"/>
            <a:chOff x="0" y="0"/>
            <a:chExt cx="7110736" cy="354027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5899"/>
              <a:ext cx="7110736" cy="327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 spc="-600">
                  <a:solidFill>
                    <a:srgbClr val="008037"/>
                  </a:solidFill>
                  <a:latin typeface="DM Sans"/>
                </a:rPr>
                <a:t>Blog</a:t>
              </a:r>
            </a:p>
            <a:p>
              <a:pPr>
                <a:lnSpc>
                  <a:spcPts val="4047"/>
                </a:lnSpc>
              </a:pPr>
              <a:r>
                <a:rPr lang="en-US" sz="7101" spc="-355">
                  <a:solidFill>
                    <a:srgbClr val="008037"/>
                  </a:solidFill>
                  <a:latin typeface="DM Sans Bold"/>
                </a:rPr>
                <a:t>                 </a:t>
              </a:r>
              <a:r>
                <a:rPr lang="en-US" sz="7101" spc="-355">
                  <a:solidFill>
                    <a:srgbClr val="070135"/>
                  </a:solidFill>
                  <a:latin typeface="DM Sans Bold"/>
                </a:rPr>
                <a:t>Page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4626" y="-38100"/>
              <a:ext cx="7026110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522" r="0" b="2522"/>
          <a:stretch>
            <a:fillRect/>
          </a:stretch>
        </p:blipFill>
        <p:spPr>
          <a:xfrm flipH="false" flipV="false" rot="0">
            <a:off x="-172501" y="0"/>
            <a:ext cx="18450976" cy="126582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36944" y="3529466"/>
            <a:ext cx="9320281" cy="19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59"/>
              </a:lnSpc>
            </a:pPr>
            <a:r>
              <a:rPr lang="en-US" sz="11599" spc="92">
                <a:solidFill>
                  <a:srgbClr val="000000"/>
                </a:solidFill>
                <a:latin typeface="Pacifico"/>
              </a:rPr>
              <a:t>Thank You 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36944" y="5828447"/>
            <a:ext cx="932028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ara"/>
              </a:rPr>
              <a:t>Any Questions 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46689" y="4009530"/>
            <a:ext cx="3910309" cy="60198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01844" y="7940985"/>
            <a:ext cx="1437047" cy="143704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23963" y="7900152"/>
            <a:ext cx="1477881" cy="147788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97409">
            <a:off x="9750689" y="5409546"/>
            <a:ext cx="3979409" cy="28217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true" rot="-8207169">
            <a:off x="5076626" y="5338195"/>
            <a:ext cx="3979409" cy="28217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0892" y="4872651"/>
            <a:ext cx="5590687" cy="411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5808821" y="0"/>
            <a:ext cx="6670358" cy="2746970"/>
            <a:chOff x="0" y="0"/>
            <a:chExt cx="8893811" cy="366262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22035"/>
              <a:ext cx="8893811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000000"/>
                  </a:solidFill>
                  <a:latin typeface="Knewave"/>
                </a:rPr>
                <a:t>WEB DEVELOPMENT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8893811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875034" y="9213885"/>
            <a:ext cx="1384266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u="none">
                <a:solidFill>
                  <a:srgbClr val="393939"/>
                </a:solidFill>
                <a:latin typeface="Mansalva"/>
              </a:rPr>
              <a:t>next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2153" y="4724694"/>
            <a:ext cx="1665089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 Italics"/>
              </a:rPr>
              <a:t>WEB 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0892" y="5366043"/>
            <a:ext cx="3519179" cy="35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983649" y="3461805"/>
            <a:ext cx="382517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76E3C"/>
                </a:solidFill>
                <a:latin typeface="Calistoga"/>
              </a:rPr>
              <a:t>FRONT-END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0406" y="3490205"/>
            <a:ext cx="331434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 u="none">
                <a:solidFill>
                  <a:srgbClr val="E76E3C"/>
                </a:solidFill>
                <a:latin typeface="Calistoga"/>
              </a:rPr>
              <a:t>BACK-END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70921" y="6519963"/>
            <a:ext cx="3928110" cy="64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3"/>
              </a:lnSpc>
              <a:spcBef>
                <a:spcPct val="0"/>
              </a:spcBef>
            </a:pPr>
            <a:r>
              <a:rPr lang="en-US" sz="1859" spc="223" u="none">
                <a:solidFill>
                  <a:srgbClr val="FDFDFD"/>
                </a:solidFill>
                <a:latin typeface="HK Grotesk Light"/>
              </a:rPr>
              <a:t>The part of a website that the </a:t>
            </a:r>
          </a:p>
          <a:p>
            <a:pPr algn="l" marL="0" indent="0" lvl="1">
              <a:lnSpc>
                <a:spcPts val="2603"/>
              </a:lnSpc>
              <a:spcBef>
                <a:spcPct val="0"/>
              </a:spcBef>
            </a:pPr>
            <a:r>
              <a:rPr lang="en-US" sz="1859" spc="223" u="none">
                <a:solidFill>
                  <a:srgbClr val="FDFDFD"/>
                </a:solidFill>
                <a:latin typeface="HK Grotesk Light"/>
              </a:rPr>
              <a:t>user interacts with directly.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08839" y="4810419"/>
            <a:ext cx="5590687" cy="4114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983649" y="5220450"/>
            <a:ext cx="3928110" cy="64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3"/>
              </a:lnSpc>
              <a:spcBef>
                <a:spcPct val="0"/>
              </a:spcBef>
            </a:pPr>
            <a:r>
              <a:rPr lang="en-US" sz="1859" spc="223" u="none">
                <a:solidFill>
                  <a:srgbClr val="000000"/>
                </a:solidFill>
                <a:latin typeface="HK Grotesk Light"/>
              </a:rPr>
              <a:t>The part of a website that the </a:t>
            </a:r>
          </a:p>
          <a:p>
            <a:pPr algn="l" marL="0" indent="0" lvl="1">
              <a:lnSpc>
                <a:spcPts val="2603"/>
              </a:lnSpc>
              <a:spcBef>
                <a:spcPct val="0"/>
              </a:spcBef>
            </a:pPr>
            <a:r>
              <a:rPr lang="en-US" sz="1859" spc="223" u="none">
                <a:solidFill>
                  <a:srgbClr val="000000"/>
                </a:solidFill>
                <a:latin typeface="HK Grotesk Light"/>
              </a:rPr>
              <a:t>user interacts with directly.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0049" y="7792587"/>
            <a:ext cx="4228267" cy="971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</a:pPr>
            <a:r>
              <a:rPr lang="en-US" sz="1859" spc="223">
                <a:solidFill>
                  <a:srgbClr val="000000"/>
                </a:solidFill>
                <a:latin typeface="HK Grotesk Light"/>
              </a:rPr>
              <a:t>It consists of a web server that </a:t>
            </a:r>
          </a:p>
          <a:p>
            <a:pPr>
              <a:lnSpc>
                <a:spcPts val="2603"/>
              </a:lnSpc>
            </a:pPr>
            <a:r>
              <a:rPr lang="en-US" sz="1859" spc="223">
                <a:solidFill>
                  <a:srgbClr val="000000"/>
                </a:solidFill>
                <a:latin typeface="HK Grotesk Light"/>
              </a:rPr>
              <a:t>has a connection to the database</a:t>
            </a:r>
          </a:p>
          <a:p>
            <a:pPr algn="l" marL="0" indent="0" lvl="1">
              <a:lnSpc>
                <a:spcPts val="2603"/>
              </a:lnSpc>
              <a:spcBef>
                <a:spcPct val="0"/>
              </a:spcBef>
            </a:pPr>
            <a:r>
              <a:rPr lang="en-US" sz="1859" spc="223">
                <a:solidFill>
                  <a:srgbClr val="000000"/>
                </a:solidFill>
                <a:latin typeface="HK Grotesk Light"/>
              </a:rPr>
              <a:t> to reply to the requests.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61932" y="5220450"/>
            <a:ext cx="4583609" cy="64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</a:pPr>
            <a:r>
              <a:rPr lang="en-US" sz="1859" spc="223">
                <a:solidFill>
                  <a:srgbClr val="000000"/>
                </a:solidFill>
                <a:latin typeface="HK Grotesk Light"/>
              </a:rPr>
              <a:t>It is the part of the website that</a:t>
            </a:r>
          </a:p>
          <a:p>
            <a:pPr algn="l" marL="0" indent="0" lvl="1">
              <a:lnSpc>
                <a:spcPts val="2603"/>
              </a:lnSpc>
              <a:spcBef>
                <a:spcPct val="0"/>
              </a:spcBef>
            </a:pPr>
            <a:r>
              <a:rPr lang="en-US" sz="1859" spc="223">
                <a:solidFill>
                  <a:srgbClr val="000000"/>
                </a:solidFill>
                <a:latin typeface="HK Grotesk Light"/>
              </a:rPr>
              <a:t> user cannot see and interact with.</a:t>
            </a:r>
            <a:r>
              <a:rPr lang="en-US" sz="1859" spc="223" u="none">
                <a:solidFill>
                  <a:srgbClr val="000000"/>
                </a:solidFill>
                <a:latin typeface="HK Grotesk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52424" y="6461280"/>
            <a:ext cx="3941765" cy="899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spc="207">
                <a:solidFill>
                  <a:srgbClr val="FDFDFD"/>
                </a:solidFill>
                <a:latin typeface="HK Grotesk Light"/>
              </a:rPr>
              <a:t>It collects user input.It is respon</a:t>
            </a:r>
          </a:p>
          <a:p>
            <a:pPr>
              <a:lnSpc>
                <a:spcPts val="2426"/>
              </a:lnSpc>
            </a:pPr>
            <a:r>
              <a:rPr lang="en-US" sz="1733" spc="207">
                <a:solidFill>
                  <a:srgbClr val="FDFDFD"/>
                </a:solidFill>
                <a:latin typeface="HK Grotesk Light"/>
              </a:rPr>
              <a:t>sible for accessibility, Search</a:t>
            </a:r>
          </a:p>
          <a:p>
            <a:pPr algn="l" marL="0" indent="0" lvl="1">
              <a:lnSpc>
                <a:spcPts val="2426"/>
              </a:lnSpc>
              <a:spcBef>
                <a:spcPct val="0"/>
              </a:spcBef>
            </a:pPr>
            <a:r>
              <a:rPr lang="en-US" sz="1733" spc="207">
                <a:solidFill>
                  <a:srgbClr val="FDFDFD"/>
                </a:solidFill>
                <a:latin typeface="HK Grotesk Light"/>
              </a:rPr>
              <a:t> Engine Optimization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32180" y="7954512"/>
            <a:ext cx="3928110" cy="64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3"/>
              </a:lnSpc>
              <a:spcBef>
                <a:spcPct val="0"/>
              </a:spcBef>
            </a:pPr>
            <a:r>
              <a:rPr lang="en-US" sz="1859" spc="223" u="none">
                <a:solidFill>
                  <a:srgbClr val="000000"/>
                </a:solidFill>
                <a:latin typeface="HK Grotesk Light"/>
              </a:rPr>
              <a:t>The part of a website that the </a:t>
            </a:r>
          </a:p>
          <a:p>
            <a:pPr algn="l" marL="0" indent="0" lvl="1">
              <a:lnSpc>
                <a:spcPts val="2603"/>
              </a:lnSpc>
              <a:spcBef>
                <a:spcPct val="0"/>
              </a:spcBef>
            </a:pPr>
            <a:r>
              <a:rPr lang="en-US" sz="1859" spc="223" u="none">
                <a:solidFill>
                  <a:srgbClr val="000000"/>
                </a:solidFill>
                <a:latin typeface="HK Grotesk Light"/>
              </a:rPr>
              <a:t>user interacts with directly.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70921" y="6420271"/>
            <a:ext cx="4481825" cy="971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</a:pPr>
            <a:r>
              <a:rPr lang="en-US" sz="1859" spc="223">
                <a:solidFill>
                  <a:srgbClr val="FDFDFD"/>
                </a:solidFill>
                <a:latin typeface="HK Grotesk Light"/>
              </a:rPr>
              <a:t>It processes user inputs.</a:t>
            </a:r>
          </a:p>
          <a:p>
            <a:pPr algn="l" marL="0" indent="0" lvl="1">
              <a:lnSpc>
                <a:spcPts val="2603"/>
              </a:lnSpc>
              <a:spcBef>
                <a:spcPct val="0"/>
              </a:spcBef>
            </a:pPr>
            <a:r>
              <a:rPr lang="en-US" sz="1859" spc="223">
                <a:solidFill>
                  <a:srgbClr val="FDFDFD"/>
                </a:solidFill>
                <a:latin typeface="HK Grotesk Light"/>
              </a:rPr>
              <a:t>It is responsible for security, Backup.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08067" y="3837001"/>
            <a:ext cx="3910309" cy="60198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875034" y="9213885"/>
            <a:ext cx="1384266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u="none">
                <a:solidFill>
                  <a:srgbClr val="393939"/>
                </a:solidFill>
                <a:latin typeface="Mansalva"/>
              </a:rPr>
              <a:t>next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56858" y="3837001"/>
            <a:ext cx="3910309" cy="601988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52368">
            <a:off x="2921758" y="6243845"/>
            <a:ext cx="1194930" cy="168515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342277">
            <a:off x="4413558" y="7721078"/>
            <a:ext cx="1380177" cy="194640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211131">
            <a:off x="4318448" y="6151313"/>
            <a:ext cx="1380057" cy="138005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31838">
            <a:off x="14849785" y="5852958"/>
            <a:ext cx="975929" cy="1075673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7040880" y="6304817"/>
            <a:ext cx="4896353" cy="0"/>
          </a:xfrm>
          <a:prstGeom prst="line">
            <a:avLst/>
          </a:prstGeom>
          <a:ln cap="flat" w="47625">
            <a:solidFill>
              <a:srgbClr val="000000"/>
            </a:solidFill>
            <a:prstDash val="sysDot"/>
            <a:headEnd type="triangle" len="med" w="lg"/>
            <a:tailEnd type="triangle" len="med" w="lg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alphaModFix amt="46000"/>
          </a:blip>
          <a:srcRect l="0" t="0" r="0" b="0"/>
          <a:stretch>
            <a:fillRect/>
          </a:stretch>
        </p:blipFill>
        <p:spPr>
          <a:xfrm flipH="false" flipV="false" rot="0">
            <a:off x="8180225" y="3221423"/>
            <a:ext cx="2189932" cy="239653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4393183">
            <a:off x="12472503" y="2150134"/>
            <a:ext cx="1874155" cy="180856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5808821" y="0"/>
            <a:ext cx="6670358" cy="2746970"/>
            <a:chOff x="0" y="0"/>
            <a:chExt cx="8893811" cy="366262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22035"/>
              <a:ext cx="8893811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000000"/>
                  </a:solidFill>
                  <a:latin typeface="Knewave"/>
                </a:rPr>
                <a:t>WEB DEVELOPMENT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8893811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20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true" rot="5705610">
            <a:off x="3973243" y="2005551"/>
            <a:ext cx="1874155" cy="180856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rcRect l="0" t="36557" r="0" b="14040"/>
          <a:stretch>
            <a:fillRect/>
          </a:stretch>
        </p:blipFill>
        <p:spPr>
          <a:xfrm flipH="false" flipV="false" rot="-1212924">
            <a:off x="13567551" y="7475847"/>
            <a:ext cx="2388469" cy="73746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2987629" y="5617953"/>
            <a:ext cx="1558263" cy="179979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rcRect l="0" t="2465" r="0" b="2021"/>
          <a:stretch>
            <a:fillRect/>
          </a:stretch>
        </p:blipFill>
        <p:spPr>
          <a:xfrm flipH="false" flipV="false" rot="-302900">
            <a:off x="13485910" y="8618862"/>
            <a:ext cx="2494614" cy="77696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-832671">
            <a:off x="2837486" y="8021884"/>
            <a:ext cx="1162765" cy="1162765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040141" y="4724694"/>
            <a:ext cx="276868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 Italics"/>
              </a:rPr>
              <a:t>FRONT-END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34908" y="4724694"/>
            <a:ext cx="2421969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 Italics"/>
              </a:rPr>
              <a:t>BACK-END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756" t="0" r="6827" b="0"/>
          <a:stretch>
            <a:fillRect/>
          </a:stretch>
        </p:blipFill>
        <p:spPr>
          <a:xfrm flipH="false" flipV="false" rot="0">
            <a:off x="1028700" y="4974739"/>
            <a:ext cx="5856609" cy="32187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52897" y="4810419"/>
            <a:ext cx="6156236" cy="44478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817672" y="3240064"/>
            <a:ext cx="2756534" cy="124044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487481" y="1400688"/>
            <a:ext cx="2936896" cy="1682679"/>
            <a:chOff x="0" y="0"/>
            <a:chExt cx="3915861" cy="224357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3915861" cy="1363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 spc="353">
                  <a:solidFill>
                    <a:srgbClr val="63D0A3"/>
                  </a:solidFill>
                  <a:latin typeface="Barabara"/>
                </a:rPr>
                <a:t>Fortune Maker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25425"/>
              <a:ext cx="3915861" cy="418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4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51677" y="3240064"/>
            <a:ext cx="2756534" cy="124044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643457" y="2697408"/>
            <a:ext cx="573821" cy="63982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744325" y="3637542"/>
            <a:ext cx="423209" cy="44548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168485" y="193685"/>
            <a:ext cx="1427097" cy="1143323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028700" y="1028700"/>
            <a:ext cx="4712543" cy="2746970"/>
            <a:chOff x="0" y="0"/>
            <a:chExt cx="6283390" cy="366262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22035"/>
              <a:ext cx="6283390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>
                  <a:solidFill>
                    <a:srgbClr val="000000"/>
                  </a:solidFill>
                  <a:latin typeface="Knewave"/>
                </a:rPr>
                <a:t>PROJECT SUMMARY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6283390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393939"/>
                  </a:solidFill>
                  <a:latin typeface="Mansalva"/>
                </a:rPr>
                <a:t>Introduction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875034" y="9213885"/>
            <a:ext cx="1384266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u="none">
                <a:solidFill>
                  <a:srgbClr val="393939"/>
                </a:solidFill>
                <a:latin typeface="Mansalva"/>
              </a:rPr>
              <a:t>next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410765" y="7045576"/>
            <a:ext cx="3519179" cy="2820454"/>
            <a:chOff x="0" y="0"/>
            <a:chExt cx="4692239" cy="376060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4692239" cy="2872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 spc="248">
                  <a:solidFill>
                    <a:srgbClr val="000000"/>
                  </a:solidFill>
                  <a:latin typeface="HK Grotesk Light"/>
                </a:rPr>
                <a:t>Fortune Maker is a Platform for all inter and intra collage to give freshers a great platform to learn and get their first job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344164"/>
              <a:ext cx="4692239" cy="416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0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980928" y="3674531"/>
            <a:ext cx="2334772" cy="32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3"/>
              </a:lnSpc>
            </a:pPr>
            <a:r>
              <a:rPr lang="en-US" sz="1873" spc="224">
                <a:solidFill>
                  <a:srgbClr val="524E4E"/>
                </a:solidFill>
                <a:latin typeface="Blueberry"/>
              </a:rPr>
              <a:t>FORTUNE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95582" y="3674531"/>
            <a:ext cx="2334772" cy="32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3"/>
              </a:lnSpc>
            </a:pPr>
            <a:r>
              <a:rPr lang="en-US" sz="1873" spc="224">
                <a:solidFill>
                  <a:srgbClr val="524E4E"/>
                </a:solidFill>
                <a:latin typeface="Blueberry"/>
              </a:rPr>
              <a:t>MAKER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579969" y="4810419"/>
            <a:ext cx="3519179" cy="3182404"/>
            <a:chOff x="0" y="0"/>
            <a:chExt cx="4692239" cy="424320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4692239" cy="3355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03"/>
                </a:lnSpc>
              </a:pPr>
              <a:r>
                <a:rPr lang="en-US" sz="2073" spc="248">
                  <a:solidFill>
                    <a:srgbClr val="000000"/>
                  </a:solidFill>
                  <a:latin typeface="HK Grotesk Light"/>
                </a:rPr>
                <a:t>Aim is to Deliver each and every opportunity to everyone at just one click. An opportunity to Know , to score, to compete, to win and to prove yourself.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826764"/>
              <a:ext cx="4692239" cy="416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03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429" t="0" r="4429" b="0"/>
          <a:stretch>
            <a:fillRect/>
          </a:stretch>
        </p:blipFill>
        <p:spPr>
          <a:xfrm flipH="false" flipV="false" rot="0">
            <a:off x="7441975" y="1472958"/>
            <a:ext cx="3600864" cy="19198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370129" y="1382150"/>
            <a:ext cx="3744556" cy="27054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7297" t="0" r="1999" b="0"/>
          <a:stretch>
            <a:fillRect/>
          </a:stretch>
        </p:blipFill>
        <p:spPr>
          <a:xfrm flipH="false" flipV="false" rot="0">
            <a:off x="12532641" y="5476905"/>
            <a:ext cx="3591900" cy="192433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418085" y="5316235"/>
            <a:ext cx="3744556" cy="270544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3088" t="0" r="3088" b="0"/>
          <a:stretch>
            <a:fillRect/>
          </a:stretch>
        </p:blipFill>
        <p:spPr>
          <a:xfrm flipH="false" flipV="false" rot="0">
            <a:off x="12516801" y="1472958"/>
            <a:ext cx="3645839" cy="18830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402193" y="1382150"/>
            <a:ext cx="3744556" cy="270544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28896" y="5316235"/>
            <a:ext cx="3744556" cy="270544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9622" t="0" r="9622" b="0"/>
          <a:stretch>
            <a:fillRect/>
          </a:stretch>
        </p:blipFill>
        <p:spPr>
          <a:xfrm flipH="false" flipV="false" rot="0">
            <a:off x="7639087" y="5401960"/>
            <a:ext cx="3599422" cy="191986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402193" y="4492485"/>
            <a:ext cx="4750423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Login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18085" y="8408547"/>
            <a:ext cx="4149082" cy="34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12"/>
              </a:lnSpc>
            </a:pPr>
            <a:r>
              <a:rPr lang="en-US" sz="2008" spc="-40">
                <a:solidFill>
                  <a:srgbClr val="000000"/>
                </a:solidFill>
                <a:latin typeface="DM Sans Bold"/>
              </a:rPr>
              <a:t>Job Portal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1560713"/>
            <a:ext cx="5459764" cy="2672079"/>
            <a:chOff x="0" y="0"/>
            <a:chExt cx="7279685" cy="356277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402800"/>
              <a:ext cx="7279685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Major Pages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7279685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FF66C4"/>
                  </a:solidFill>
                  <a:latin typeface="DM Sans Bold"/>
                </a:rPr>
                <a:t>INTRODUCTION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00367"/>
              <a:ext cx="7279685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DM Sans"/>
                </a:rPr>
                <a:t>Different tools are performing differently. We have shifted budget towards the most effective mediums and channels.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528896" y="8307426"/>
            <a:ext cx="4750423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Resources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FF66C4"/>
                </a:solidFill>
                <a:latin typeface="DM Sans Bold"/>
              </a:rPr>
              <a:t>NEXT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91326" y="4375278"/>
            <a:ext cx="4750423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Home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952" t="0" r="3952" b="0"/>
          <a:stretch>
            <a:fillRect/>
          </a:stretch>
        </p:blipFill>
        <p:spPr>
          <a:xfrm flipH="false" flipV="false" rot="0">
            <a:off x="1028700" y="2106846"/>
            <a:ext cx="10470163" cy="552452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0793" y="1903542"/>
            <a:ext cx="10748069" cy="77654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926248" y="3937549"/>
            <a:ext cx="5954238" cy="2663391"/>
            <a:chOff x="0" y="0"/>
            <a:chExt cx="7938984" cy="355118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76813"/>
              <a:ext cx="7938984" cy="327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 spc="-600">
                  <a:solidFill>
                    <a:srgbClr val="008037"/>
                  </a:solidFill>
                  <a:latin typeface="DM Sans Bold"/>
                </a:rPr>
                <a:t>Home</a:t>
              </a:r>
            </a:p>
            <a:p>
              <a:pPr>
                <a:lnSpc>
                  <a:spcPts val="4047"/>
                </a:lnSpc>
              </a:pPr>
              <a:r>
                <a:rPr lang="en-US" sz="7101" spc="-355">
                  <a:solidFill>
                    <a:srgbClr val="008037"/>
                  </a:solidFill>
                  <a:latin typeface="DM Sans Bold"/>
                </a:rPr>
                <a:t>                    </a:t>
              </a:r>
              <a:r>
                <a:rPr lang="en-US" sz="7101" spc="-355">
                  <a:solidFill>
                    <a:srgbClr val="070135"/>
                  </a:solidFill>
                  <a:latin typeface="DM Sans Bold"/>
                </a:rPr>
                <a:t>Page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4483" y="-38100"/>
              <a:ext cx="7844501" cy="363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000000"/>
                  </a:solidFill>
                  <a:latin typeface="DM Sans Bold"/>
                </a:rPr>
                <a:t>WEBSITE MOCKUPS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70" r="8722" b="270"/>
          <a:stretch>
            <a:fillRect/>
          </a:stretch>
        </p:blipFill>
        <p:spPr>
          <a:xfrm flipH="false" flipV="false" rot="0">
            <a:off x="4392025" y="2290889"/>
            <a:ext cx="9669280" cy="50785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12057" y="2012191"/>
            <a:ext cx="10029216" cy="724610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3759885" y="2637598"/>
            <a:ext cx="1264279" cy="0"/>
          </a:xfrm>
          <a:prstGeom prst="line">
            <a:avLst/>
          </a:prstGeom>
          <a:ln cap="rnd" w="19050">
            <a:solidFill>
              <a:srgbClr val="96AEA5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-10800000">
            <a:off x="12036748" y="5330671"/>
            <a:ext cx="2786808" cy="0"/>
          </a:xfrm>
          <a:prstGeom prst="line">
            <a:avLst/>
          </a:prstGeom>
          <a:ln cap="rnd" w="19050">
            <a:solidFill>
              <a:srgbClr val="96AEA5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-10799999">
            <a:off x="13353155" y="2478531"/>
            <a:ext cx="1416300" cy="0"/>
          </a:xfrm>
          <a:prstGeom prst="line">
            <a:avLst/>
          </a:prstGeom>
          <a:ln cap="rnd" w="19050">
            <a:solidFill>
              <a:srgbClr val="96AEA5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14996084" y="5143029"/>
            <a:ext cx="3018027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Introduction Video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0640" y="2449956"/>
            <a:ext cx="3018027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Website LOGO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823556" y="2290889"/>
            <a:ext cx="3074670" cy="731519"/>
            <a:chOff x="0" y="0"/>
            <a:chExt cx="4099560" cy="97535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4099560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Navigation Bar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03554"/>
              <a:ext cx="409956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388" t="0" r="9593" b="0"/>
          <a:stretch>
            <a:fillRect/>
          </a:stretch>
        </p:blipFill>
        <p:spPr>
          <a:xfrm flipH="false" flipV="false" rot="0">
            <a:off x="3993829" y="2170826"/>
            <a:ext cx="10300343" cy="54893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69965" y="1961473"/>
            <a:ext cx="10748069" cy="776548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5400000">
            <a:off x="8503171" y="2060472"/>
            <a:ext cx="12435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8360618" y="537527"/>
            <a:ext cx="15667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Title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7228" y="3112242"/>
            <a:ext cx="3246293" cy="54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6"/>
              </a:lnSpc>
            </a:pPr>
            <a:r>
              <a:rPr lang="en-US" sz="3169">
                <a:solidFill>
                  <a:srgbClr val="000000"/>
                </a:solidFill>
                <a:latin typeface="Canva Sans"/>
              </a:rPr>
              <a:t>Resources Cards</a:t>
            </a:r>
          </a:p>
        </p:txBody>
      </p:sp>
      <p:sp>
        <p:nvSpPr>
          <p:cNvPr name="AutoShape 7" id="7"/>
          <p:cNvSpPr/>
          <p:nvPr/>
        </p:nvSpPr>
        <p:spPr>
          <a:xfrm rot="5378693">
            <a:off x="797261" y="4733812"/>
            <a:ext cx="218274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rot="0">
            <a:off x="1856373" y="5825163"/>
            <a:ext cx="278235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rot="5400000">
            <a:off x="4337388" y="2419928"/>
            <a:ext cx="196247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3769965" y="1009650"/>
            <a:ext cx="2910156" cy="39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349">
                <a:solidFill>
                  <a:srgbClr val="000000"/>
                </a:solidFill>
                <a:latin typeface="Canva Sans"/>
              </a:rPr>
              <a:t>Subject Name</a:t>
            </a:r>
          </a:p>
        </p:txBody>
      </p:sp>
      <p:sp>
        <p:nvSpPr>
          <p:cNvPr name="AutoShape 11" id="11"/>
          <p:cNvSpPr/>
          <p:nvPr/>
        </p:nvSpPr>
        <p:spPr>
          <a:xfrm rot="-10800000">
            <a:off x="10015587" y="6974485"/>
            <a:ext cx="58562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15871844" y="6175142"/>
            <a:ext cx="1978036" cy="161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349">
                <a:solidFill>
                  <a:srgbClr val="000000"/>
                </a:solidFill>
                <a:latin typeface="Canva Sans"/>
              </a:rPr>
              <a:t>Button to redirect  on Resource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DAFSYOj0N-Y</dc:identifier>
  <dcterms:modified xsi:type="dcterms:W3CDTF">2011-08-01T06:04:30Z</dcterms:modified>
  <cp:revision>1</cp:revision>
  <dc:title>WEB DEVELOPMENT</dc:title>
</cp:coreProperties>
</file>